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52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88" r:id="rId22"/>
    <p:sldId id="389" r:id="rId23"/>
    <p:sldId id="390" r:id="rId24"/>
    <p:sldId id="391" r:id="rId25"/>
    <p:sldId id="392" r:id="rId26"/>
    <p:sldId id="393" r:id="rId27"/>
    <p:sldId id="385" r:id="rId28"/>
    <p:sldId id="386" r:id="rId29"/>
    <p:sldId id="387" r:id="rId30"/>
    <p:sldId id="381" r:id="rId31"/>
    <p:sldId id="382" r:id="rId32"/>
    <p:sldId id="383" r:id="rId33"/>
    <p:sldId id="384" r:id="rId34"/>
    <p:sldId id="394" r:id="rId35"/>
    <p:sldId id="362" r:id="rId36"/>
    <p:sldId id="350" r:id="rId37"/>
    <p:sldId id="351" r:id="rId38"/>
    <p:sldId id="352" r:id="rId39"/>
    <p:sldId id="353" r:id="rId40"/>
    <p:sldId id="354" r:id="rId41"/>
    <p:sldId id="374" r:id="rId42"/>
    <p:sldId id="375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95" r:id="rId5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Vidaloka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1600" b="1" dirty="0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1600" kern="100" dirty="0">
                <a:latin typeface="+mj-lt"/>
                <a:ea typeface="MS Mincho" panose="02020609040205080304" pitchFamily="49" charset="-128"/>
              </a:rPr>
              <a:t>  </a:t>
            </a:r>
          </a:p>
          <a:p>
            <a:endParaRPr lang="vi-VN" sz="1600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766A3C-72AB-A279-9B3F-A35C79A240B8}"/>
              </a:ext>
            </a:extLst>
          </p:cNvPr>
          <p:cNvCxnSpPr/>
          <p:nvPr/>
        </p:nvCxnSpPr>
        <p:spPr>
          <a:xfrm>
            <a:off x="4430749" y="1160592"/>
            <a:ext cx="0" cy="366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B12D-FD60-A673-BEBA-63BDE630DC47}"/>
              </a:ext>
            </a:extLst>
          </p:cNvPr>
          <p:cNvCxnSpPr/>
          <p:nvPr/>
        </p:nvCxnSpPr>
        <p:spPr>
          <a:xfrm>
            <a:off x="22303" y="3003395"/>
            <a:ext cx="9084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773149" y="1219199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festival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Phạm Đức Khang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3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260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8h00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8h10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– 8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h20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8h3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0 – 11h45:Tổ chức ngày hội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FESTIVAL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0C3B0-F8D9-6EE9-64E3-FDB04FB3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96"/>
            <a:ext cx="2848022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715204"/>
            <a:ext cx="8980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Bố trí: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Sân trường hoặc hội trường chính:</a:t>
            </a:r>
            <a:r>
              <a:rPr lang="vi-VN" sz="2000" dirty="0"/>
              <a:t> Dùng làm khu vực tổ chức các hoạt động chính.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Phòng học lớn:</a:t>
            </a:r>
            <a:r>
              <a:rPr lang="vi-VN" sz="2000" dirty="0"/>
              <a:t> Dùng làm khu vực triển lãm hoặc tổ chức các hội thảo nhỏ.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Khu vực căng-tin hoặc sân bóng:</a:t>
            </a:r>
            <a:r>
              <a:rPr lang="vi-VN" sz="2000" dirty="0"/>
              <a:t> Có thể tận dụng để tổ chức các gian hàng ẩm thực hoặc trò chơi.</a:t>
            </a:r>
          </a:p>
          <a:p>
            <a:r>
              <a:rPr lang="vi-VN" sz="2000" b="1" dirty="0"/>
              <a:t>Vận hành: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Nhân sự:</a:t>
            </a:r>
            <a:r>
              <a:rPr lang="vi-VN" sz="2000" dirty="0"/>
              <a:t> Sinh viên tình nguyện là nguồn nhân sự chính, từ các câu lạc bộ và các khoa.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Thiết bị:</a:t>
            </a:r>
            <a:r>
              <a:rPr lang="vi-VN" sz="2000" dirty="0"/>
              <a:t> Sử dụng hệ thống âm thanh, ánh sáng, và thiết bị có sẵn của nhà trường.</a:t>
            </a:r>
          </a:p>
        </p:txBody>
      </p:sp>
    </p:spTree>
    <p:extLst>
      <p:ext uri="{BB962C8B-B14F-4D97-AF65-F5344CB8AC3E}">
        <p14:creationId xmlns:p14="http://schemas.microsoft.com/office/powerpoint/2010/main" val="327893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hỗ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415103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Truyền thông</a:t>
            </a:r>
          </a:p>
          <a:p>
            <a:r>
              <a:rPr lang="vi-VN" sz="2000" b="1" dirty="0"/>
              <a:t>Chiến lược truyền thông:</a:t>
            </a:r>
            <a:endParaRPr lang="vi-V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Trước sự kiện:</a:t>
            </a:r>
            <a:r>
              <a:rPr lang="vi-VN" sz="2000" dirty="0"/>
              <a:t> Sử dụng các kênh nội bộ của trường để quảng bá, như email sinh viên, bảng thông báo và các buổi giới thiệu sự kiện tại các lớp học.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Trong sự kiện:</a:t>
            </a:r>
            <a:r>
              <a:rPr lang="vi-VN" sz="2000" dirty="0"/>
              <a:t> Livestream qua các kênh mạng xã hội của trường hoặc nhóm sinh viên để thu hút sự quan tâm từ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Sau sự kiện:</a:t>
            </a:r>
            <a:r>
              <a:rPr lang="vi-VN" sz="2000" dirty="0"/>
              <a:t> Tận dụng các sinh viên khoa truyền thông để viết bài tổng kết và chia sẻ hình ảnh, video trên các nền tảng trực tuyến của trường.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356839" y="347242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85851" y="950813"/>
            <a:ext cx="400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Điểm mạnh: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Tận dụng tối đa nguồn lực sẵn có:</a:t>
            </a:r>
            <a:r>
              <a:rPr lang="vi-VN" dirty="0"/>
              <a:t> Tận dụng cơ sở vật chất, thiết bị, và nhân sự của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Hỗ trợ mạnh từ nhà trường:</a:t>
            </a:r>
            <a:r>
              <a:rPr lang="vi-VN" dirty="0"/>
              <a:t> Có sự hỗ trợ tài chính và kỹ thuật từ nhà trường.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Cộng đồng sinh viên mạnh mẽ:</a:t>
            </a:r>
            <a:r>
              <a:rPr lang="vi-VN" dirty="0"/>
              <a:t> Khả năng huy động sự tham gia và hỗ trợ từ đông đảo sinh viên.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Điểm yếu: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quy mô:</a:t>
            </a:r>
            <a:r>
              <a:rPr lang="vi-VN" sz="1600" dirty="0"/>
              <a:t> Với ngân sách hạn chế, quy mô sự kiện có thể bị giới hạn.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Phụ thuộc vào nguồn lực nội bộ:</a:t>
            </a:r>
            <a:r>
              <a:rPr lang="vi-VN" sz="1600" dirty="0"/>
              <a:t> Phải dựa hoàn toàn vào sự hỗ trợ của nhà trường và sinh viên, có thể gặp khó khăn nếu thiếu kinh nghiệm.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Cơ hội: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Tăng cường tinh thần cộng đồng:</a:t>
            </a:r>
            <a:r>
              <a:rPr lang="vi-VN" dirty="0"/>
              <a:t> Sự kiện có thể là cơ hội để gắn kết sinh viên và nâng cao tinh thần cộng đồng.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Phát triển kỹ năng:</a:t>
            </a:r>
            <a:r>
              <a:rPr lang="vi-VN" dirty="0"/>
              <a:t> Tạo cơ hội cho sinh viên tham gia tổ chức và học hỏi kinh nghiệm thực tiễn.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Thách thức:</a:t>
            </a:r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Hạn chế về tài chính:</a:t>
            </a:r>
            <a:r>
              <a:rPr lang="vi-VN" sz="1600" dirty="0"/>
              <a:t> Sự kiện có thể gặp khó khăn nếu nhà trường không thể cung cấp đủ kinh phí.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Rủi ro tổ chức:</a:t>
            </a:r>
            <a:r>
              <a:rPr lang="vi-VN" sz="1600" dirty="0"/>
              <a:t> Khả năng gặp vấn đề trong tổ chức do thiếu kinh nghiệm và tài nguyên.</a:t>
            </a:r>
          </a:p>
        </p:txBody>
      </p:sp>
    </p:spTree>
    <p:extLst>
      <p:ext uri="{BB962C8B-B14F-4D97-AF65-F5344CB8AC3E}">
        <p14:creationId xmlns:p14="http://schemas.microsoft.com/office/powerpoint/2010/main" val="55860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94171-D5C5-4A56-7A1A-FCEB857F8C0D}"/>
              </a:ext>
            </a:extLst>
          </p:cNvPr>
          <p:cNvSpPr txBox="1"/>
          <p:nvPr/>
        </p:nvSpPr>
        <p:spPr>
          <a:xfrm>
            <a:off x="4979" y="848880"/>
            <a:ext cx="933231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</a:t>
            </a:r>
          </a:p>
          <a:p>
            <a:r>
              <a:rPr lang="vi-VN" sz="3200" b="1" dirty="0">
                <a:latin typeface="+mn-lt"/>
              </a:rPr>
              <a:t>“</a:t>
            </a:r>
            <a:r>
              <a:rPr lang="vi-VN" sz="3200" b="1" kern="100" dirty="0">
                <a:latin typeface="+mn-lt"/>
                <a:ea typeface="MS Mincho" panose="02020609040205080304" pitchFamily="49" charset="-128"/>
              </a:rPr>
              <a:t> </a:t>
            </a:r>
            <a:r>
              <a:rPr lang="en-US" sz="3200" b="1" kern="100" dirty="0" err="1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Học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 </a:t>
            </a:r>
            <a:r>
              <a:rPr lang="vi-VN" sz="32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</a:rPr>
              <a:t>hè linh hoạt theo hình thức hybrid”</a:t>
            </a: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vi-VN" b="1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vi-VN" sz="2400" b="1" kern="100" dirty="0">
                <a:latin typeface="Times New Roman" panose="02020603050405020304" pitchFamily="18" charset="0"/>
                <a:ea typeface="MS Mincho" panose="02020609040205080304" pitchFamily="49" charset="-128"/>
              </a:rPr>
              <a:t>Người thực hiện: Trần Minh Tiến</a:t>
            </a:r>
            <a:endParaRPr lang="vi-VN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2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872B9-625F-6852-25B9-75197E74335E}"/>
              </a:ext>
            </a:extLst>
          </p:cNvPr>
          <p:cNvSpPr txBox="1"/>
          <p:nvPr/>
        </p:nvSpPr>
        <p:spPr>
          <a:xfrm>
            <a:off x="3812583" y="743918"/>
            <a:ext cx="4641742" cy="32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Chương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hè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trường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thuyết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xa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yêu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cầu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thảo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chức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lịch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chọn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thời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gia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phù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kern="1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Sử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dụng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các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nền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tảng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trực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tuyến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hiện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đại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như</a:t>
            </a:r>
            <a:r>
              <a:rPr lang="en-US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Zoom, Microsoft Teams, Moodle, hay Google Classroom </a:t>
            </a:r>
            <a:endParaRPr lang="en-US" kern="100" dirty="0">
              <a:solidFill>
                <a:srgbClr val="000000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1D48692-C772-AED5-E35B-477C1330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441701"/>
            <a:ext cx="2732381" cy="385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E21EA-645F-D355-EBD2-39C7F467FFB6}"/>
              </a:ext>
            </a:extLst>
          </p:cNvPr>
          <p:cNvSpPr txBox="1"/>
          <p:nvPr/>
        </p:nvSpPr>
        <p:spPr>
          <a:xfrm>
            <a:off x="0" y="4394022"/>
            <a:ext cx="357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Hình ảnh học online kết hợp học trực 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9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94403-AEE5-C52D-EBE2-7EE04A6B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9163"/>
              </p:ext>
            </p:extLst>
          </p:nvPr>
        </p:nvGraphicFramePr>
        <p:xfrm>
          <a:off x="906780" y="888461"/>
          <a:ext cx="6850121" cy="3861770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3369460">
                  <a:extLst>
                    <a:ext uri="{9D8B030D-6E8A-4147-A177-3AD203B41FA5}">
                      <a16:colId xmlns:a16="http://schemas.microsoft.com/office/drawing/2014/main" val="614984381"/>
                    </a:ext>
                  </a:extLst>
                </a:gridCol>
                <a:gridCol w="3480661">
                  <a:extLst>
                    <a:ext uri="{9D8B030D-6E8A-4147-A177-3AD203B41FA5}">
                      <a16:colId xmlns:a16="http://schemas.microsoft.com/office/drawing/2014/main" val="3044944916"/>
                    </a:ext>
                  </a:extLst>
                </a:gridCol>
              </a:tblGrid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mạnh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(S)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kiệm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phí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Ứng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nhiều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viên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Điểm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yếu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(W)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Khó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khăn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nối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sự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tiếp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thời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08634"/>
                  </a:ext>
                </a:extLst>
              </a:tr>
              <a:tr h="193088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Cơ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hội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(O)</a:t>
                      </a: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nghệ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dục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Đào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kỹ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năng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số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Thách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thức</a:t>
                      </a:r>
                      <a:r>
                        <a:rPr lang="vi-VN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(T)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vi-VN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đường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truyền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bị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lang="vi-V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23C2C-C7BD-72E8-6B1B-22756AE14B2C}"/>
              </a:ext>
            </a:extLst>
          </p:cNvPr>
          <p:cNvSpPr txBox="1"/>
          <p:nvPr/>
        </p:nvSpPr>
        <p:spPr>
          <a:xfrm>
            <a:off x="92990" y="263471"/>
            <a:ext cx="2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Mô hình SWOT: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“</a:t>
            </a:r>
            <a:r>
              <a:rPr lang="en-US" sz="3200" b="1" dirty="0" err="1"/>
              <a:t>Lễ</a:t>
            </a:r>
            <a:r>
              <a:rPr lang="en-US" sz="3200" b="1" dirty="0"/>
              <a:t> </a:t>
            </a:r>
            <a:r>
              <a:rPr lang="en-US" sz="3200" b="1" dirty="0" err="1"/>
              <a:t>Hội</a:t>
            </a:r>
            <a:r>
              <a:rPr lang="en-US" sz="3200" b="1" dirty="0"/>
              <a:t> </a:t>
            </a:r>
            <a:r>
              <a:rPr lang="en-US" sz="3200" b="1" dirty="0" err="1"/>
              <a:t>Âm</a:t>
            </a:r>
            <a:r>
              <a:rPr lang="en-US" sz="3200" b="1" dirty="0"/>
              <a:t> </a:t>
            </a:r>
            <a:r>
              <a:rPr lang="en-US" sz="3200" b="1" dirty="0" err="1"/>
              <a:t>Nhạc</a:t>
            </a:r>
            <a:r>
              <a:rPr lang="en-US" sz="3200" b="1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8" y="3417032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/>
              <a:t>Hồ Văn Tuấn</a:t>
            </a:r>
          </a:p>
        </p:txBody>
      </p:sp>
    </p:spTree>
    <p:extLst>
      <p:ext uri="{BB962C8B-B14F-4D97-AF65-F5344CB8AC3E}">
        <p14:creationId xmlns:p14="http://schemas.microsoft.com/office/powerpoint/2010/main" val="282957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90854" y="4084363"/>
            <a:ext cx="241854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F3634-F02E-14F1-AA59-3A43F1FA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2" y="517868"/>
            <a:ext cx="2825604" cy="3490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ECB36-5B4F-9F31-D12F-8A91B7E013DB}"/>
              </a:ext>
            </a:extLst>
          </p:cNvPr>
          <p:cNvSpPr txBox="1"/>
          <p:nvPr/>
        </p:nvSpPr>
        <p:spPr>
          <a:xfrm>
            <a:off x="4181072" y="1385909"/>
            <a:ext cx="3181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latin typeface="Cabin"/>
              </a:rPr>
              <a:t>Đặc điểm:</a:t>
            </a:r>
            <a:r>
              <a:rPr lang="vi-VN" sz="1800" dirty="0">
                <a:latin typeface="Cabin"/>
              </a:rPr>
              <a:t> Đây là một sân khấu mở ra để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trí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giao</a:t>
            </a:r>
            <a:r>
              <a:rPr lang="en-US" sz="1800" dirty="0">
                <a:latin typeface="Cabin"/>
              </a:rPr>
              <a:t> l</a:t>
            </a:r>
            <a:r>
              <a:rPr lang="vi-VN" sz="1800" dirty="0">
                <a:latin typeface="Cabin"/>
              </a:rPr>
              <a:t>ưu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với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các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nghệ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sĩ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ăn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uống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vào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dịp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mùa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hè</a:t>
            </a:r>
            <a:r>
              <a:rPr lang="en-US" sz="1800" dirty="0">
                <a:latin typeface="Cabin"/>
              </a:rPr>
              <a:t>, </a:t>
            </a:r>
            <a:r>
              <a:rPr lang="en-US" sz="1800" dirty="0" err="1">
                <a:latin typeface="Cabin"/>
              </a:rPr>
              <a:t>giúp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sinh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viên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th</a:t>
            </a:r>
            <a:r>
              <a:rPr lang="vi-VN" sz="1800" dirty="0">
                <a:latin typeface="Cabin"/>
              </a:rPr>
              <a:t>ư</a:t>
            </a:r>
            <a:r>
              <a:rPr lang="en-US" sz="1800" dirty="0">
                <a:latin typeface="Cabin"/>
              </a:rPr>
              <a:t> </a:t>
            </a:r>
            <a:r>
              <a:rPr lang="en-US" sz="1800" dirty="0" err="1">
                <a:latin typeface="Cabin"/>
              </a:rPr>
              <a:t>giản</a:t>
            </a:r>
            <a:r>
              <a:rPr lang="en-US" sz="1800" dirty="0">
                <a:latin typeface="Cabin"/>
              </a:rPr>
              <a:t>.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B842-9FBF-EE81-2668-9C5919B7E886}"/>
              </a:ext>
            </a:extLst>
          </p:cNvPr>
          <p:cNvSpPr txBox="1"/>
          <p:nvPr/>
        </p:nvSpPr>
        <p:spPr>
          <a:xfrm>
            <a:off x="4444119" y="504329"/>
            <a:ext cx="291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rgbClr val="444738"/>
                </a:solidFill>
                <a:latin typeface="Cabin"/>
              </a:rPr>
              <a:t>Tên ý tưởng dự kiến: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Lễ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Hội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Âm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Nhạc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6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166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2"/>
            <a:ext cx="23566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Poster </a:t>
            </a:r>
            <a:r>
              <a:rPr lang="en-US" sz="1600" dirty="0" err="1"/>
              <a:t>Lễ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Nhạc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9022-76C7-F6F1-E81C-137BBCD8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822961"/>
            <a:ext cx="3413760" cy="345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7AC74E-4AD8-5A49-CE14-0DAE175BC38E}"/>
              </a:ext>
            </a:extLst>
          </p:cNvPr>
          <p:cNvSpPr txBox="1"/>
          <p:nvPr/>
        </p:nvSpPr>
        <p:spPr>
          <a:xfrm>
            <a:off x="4152378" y="925146"/>
            <a:ext cx="48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solidFill>
                  <a:srgbClr val="444738"/>
                </a:solidFill>
                <a:latin typeface="Cabin"/>
              </a:rPr>
              <a:t>Các tiết mục sẽ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 các sinh viên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giao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l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ưu thể hiện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 tiết mục hát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v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ới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ca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nghệ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sĩ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. Tiết mục cuối sẽ kết hợp với các sinh viên trường sân khấu điện ảnh sẽ được phát trực tiếp trên fanpage của nhà trđể diễ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n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một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tiết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mục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đặc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sắc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nhất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ường và nhãn hàng để lan tỏa năng lượng tích cực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,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tạo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 kh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ông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khí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thoải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mái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cho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sinh</a:t>
            </a:r>
            <a:r>
              <a:rPr lang="en-US" sz="1800" dirty="0">
                <a:solidFill>
                  <a:srgbClr val="444738"/>
                </a:solidFill>
                <a:latin typeface="Cabin"/>
              </a:rPr>
              <a:t> </a:t>
            </a:r>
            <a:r>
              <a:rPr lang="en-US" sz="1800" dirty="0" err="1">
                <a:solidFill>
                  <a:srgbClr val="444738"/>
                </a:solidFill>
                <a:latin typeface="Cabin"/>
              </a:rPr>
              <a:t>viên</a:t>
            </a:r>
            <a:r>
              <a:rPr lang="vi-VN" sz="1800" dirty="0">
                <a:solidFill>
                  <a:srgbClr val="444738"/>
                </a:solidFill>
                <a:latin typeface="Cabin"/>
              </a:rPr>
              <a:t> </a:t>
            </a:r>
            <a:endParaRPr lang="vi-VN" sz="1800" dirty="0"/>
          </a:p>
          <a:p>
            <a:br>
              <a:rPr lang="vi-V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2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8" y="1032590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40" y="288445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1" y="739586"/>
            <a:ext cx="444561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Cải thiện </a:t>
            </a:r>
            <a:r>
              <a:rPr lang="en-US" sz="1600" dirty="0" err="1"/>
              <a:t>tâm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Cung cấp kỹ năng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en-US" sz="1600" dirty="0"/>
              <a:t>L</a:t>
            </a:r>
            <a:r>
              <a:rPr lang="vi-VN" sz="1600" dirty="0"/>
              <a:t>an tỏa thông điệp tích cực cho mọi người.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62528" y="1032589"/>
            <a:ext cx="457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r>
              <a:rPr lang="vi-VN" sz="1600" dirty="0"/>
              <a:t>-</a:t>
            </a:r>
            <a:r>
              <a:rPr lang="en-US" sz="1600" dirty="0"/>
              <a:t>   </a:t>
            </a:r>
            <a:r>
              <a:rPr lang="vi-VN" sz="1600" dirty="0"/>
              <a:t>Chất lượng các tiết mục không được đảm bảo.</a:t>
            </a:r>
            <a:br>
              <a:rPr lang="vi-VN" sz="1600" dirty="0"/>
            </a:br>
            <a:r>
              <a:rPr lang="en-US" sz="1600" dirty="0"/>
              <a:t>-   </a:t>
            </a:r>
            <a:r>
              <a:rPr lang="en-US" sz="1600" dirty="0" err="1"/>
              <a:t>Đông</a:t>
            </a:r>
            <a:r>
              <a:rPr lang="en-US" sz="1600" dirty="0"/>
              <a:t> ng</a:t>
            </a:r>
            <a:r>
              <a:rPr lang="vi-VN" sz="1600" dirty="0"/>
              <a:t>ười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chịu</a:t>
            </a:r>
            <a:r>
              <a:rPr lang="en-US" sz="1600" dirty="0"/>
              <a:t>.</a:t>
            </a:r>
          </a:p>
          <a:p>
            <a:r>
              <a:rPr lang="en-US" sz="1600" dirty="0">
                <a:latin typeface="+mj-lt"/>
              </a:rPr>
              <a:t>-    </a:t>
            </a:r>
            <a:r>
              <a:rPr lang="en-US" sz="1600" dirty="0" err="1">
                <a:latin typeface="+mj-lt"/>
              </a:rPr>
              <a:t>Tốn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nhiều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phí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1" y="2916739"/>
            <a:ext cx="447535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en-US" sz="1600" dirty="0" err="1"/>
              <a:t>Nhận</a:t>
            </a:r>
            <a:r>
              <a:rPr lang="en-US" sz="1600" dirty="0"/>
              <a:t> đ</a:t>
            </a:r>
            <a:r>
              <a:rPr lang="vi-VN" sz="1600" dirty="0"/>
              <a:t>ược sự hỗ trợ từ các tổ chức, các cá nhân</a:t>
            </a:r>
            <a:r>
              <a:rPr lang="en-US" sz="1600" dirty="0"/>
              <a:t>, ca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sĩ</a:t>
            </a:r>
            <a:endParaRPr lang="en-US" sz="1600" dirty="0"/>
          </a:p>
          <a:p>
            <a:pPr marL="342892" indent="-342892">
              <a:lnSpc>
                <a:spcPct val="150000"/>
              </a:lnSpc>
              <a:buFontTx/>
              <a:buChar char="-"/>
            </a:pPr>
            <a:r>
              <a:rPr lang="vi-VN" sz="1600" dirty="0"/>
              <a:t>Được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tr</a:t>
            </a:r>
            <a:r>
              <a:rPr lang="vi-VN" sz="1600" dirty="0"/>
              <a:t>ợ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,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môn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62528" y="2910904"/>
            <a:ext cx="4665291" cy="199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/>
              <a:t>Khả năng thu hút không được quảng bá hiệu quả có thể, có thể số lượng người xem không được như mong đợi.</a:t>
            </a:r>
            <a:endParaRPr lang="en-US" sz="1600" dirty="0"/>
          </a:p>
          <a:p>
            <a:pPr marL="285743" indent="-285743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Cabin"/>
              </a:rPr>
              <a:t> </a:t>
            </a:r>
            <a:r>
              <a:rPr lang="en-US" sz="1600" dirty="0">
                <a:latin typeface="Cabin"/>
              </a:rPr>
              <a:t>T</a:t>
            </a:r>
            <a:r>
              <a:rPr lang="vi-VN" sz="1600" dirty="0"/>
              <a:t>ổ chức </a:t>
            </a:r>
            <a:r>
              <a:rPr lang="en-US" sz="1600" dirty="0" err="1"/>
              <a:t>phải</a:t>
            </a:r>
            <a:r>
              <a:rPr lang="en-US" sz="1600" dirty="0"/>
              <a:t> an </a:t>
            </a:r>
            <a:r>
              <a:rPr lang="en-US" sz="1600" dirty="0" err="1"/>
              <a:t>ninh</a:t>
            </a:r>
            <a:r>
              <a:rPr lang="en-US" sz="1600" dirty="0"/>
              <a:t>, s</a:t>
            </a:r>
            <a:r>
              <a:rPr lang="vi-VN" sz="1600" dirty="0"/>
              <a:t>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nhẹn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9253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752E9-5426-DBF1-B54E-09E3E458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WORKSHOP QUẢN LÝ THỜI GIAN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</a:t>
            </a:r>
            <a:r>
              <a:rPr lang="en-US" sz="2400" dirty="0" err="1"/>
              <a:t>Trần</a:t>
            </a:r>
            <a:r>
              <a:rPr lang="en-US" sz="2400" dirty="0"/>
              <a:t> </a:t>
            </a:r>
            <a:r>
              <a:rPr lang="en-US" sz="2400" dirty="0" err="1"/>
              <a:t>Quốc</a:t>
            </a:r>
            <a:r>
              <a:rPr lang="en-US" sz="2400" dirty="0"/>
              <a:t> Thanh</a:t>
            </a:r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A7039-0751-079A-7B2D-56828D519F10}"/>
              </a:ext>
            </a:extLst>
          </p:cNvPr>
          <p:cNvSpPr txBox="1"/>
          <p:nvPr/>
        </p:nvSpPr>
        <p:spPr>
          <a:xfrm>
            <a:off x="2282282" y="1756142"/>
            <a:ext cx="4579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/>
              <a:t>THANK FOR WATCHING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53528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3523</Words>
  <Application>Microsoft Office PowerPoint</Application>
  <PresentationFormat>On-screen Show (16:9)</PresentationFormat>
  <Paragraphs>471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Times New Roman</vt:lpstr>
      <vt:lpstr>Cabin</vt:lpstr>
      <vt:lpstr>Wingdings</vt:lpstr>
      <vt:lpstr>Arial</vt:lpstr>
      <vt:lpstr>Montserrat</vt:lpstr>
      <vt:lpstr>MS Mincho</vt:lpstr>
      <vt:lpstr>Vidaloka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30</cp:revision>
  <dcterms:modified xsi:type="dcterms:W3CDTF">2024-08-15T01:23:53Z</dcterms:modified>
</cp:coreProperties>
</file>